
<file path=[Content_Types].xml><?xml version="1.0" encoding="utf-8"?>
<Types xmlns="http://schemas.openxmlformats.org/package/2006/content-types">
  <Default Extension="avi" ContentType="video/x-msvideo"/>
  <Default Extension="jpeg" ContentType="image/jpeg"/>
  <Default Extension="jp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tags/tag7.xml" ContentType="application/vnd.openxmlformats-officedocument.presentationml.tags+xml"/>
  <Override PartName="/ppt/notesSlides/notesSlide9.xml" ContentType="application/vnd.openxmlformats-officedocument.presentationml.notesSlide+xml"/>
  <Override PartName="/ppt/tags/tag8.xml" ContentType="application/vnd.openxmlformats-officedocument.presentationml.tags+xml"/>
  <Override PartName="/ppt/notesSlides/notesSlide10.xml" ContentType="application/vnd.openxmlformats-officedocument.presentationml.notesSlide+xml"/>
  <Override PartName="/ppt/tags/tag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9" r:id="rId1"/>
  </p:sldMasterIdLst>
  <p:notesMasterIdLst>
    <p:notesMasterId r:id="rId12"/>
  </p:notesMasterIdLst>
  <p:handoutMasterIdLst>
    <p:handoutMasterId r:id="rId13"/>
  </p:handoutMasterIdLst>
  <p:sldIdLst>
    <p:sldId id="268" r:id="rId2"/>
    <p:sldId id="393" r:id="rId3"/>
    <p:sldId id="392" r:id="rId4"/>
    <p:sldId id="385" r:id="rId5"/>
    <p:sldId id="386" r:id="rId6"/>
    <p:sldId id="388" r:id="rId7"/>
    <p:sldId id="387" r:id="rId8"/>
    <p:sldId id="389" r:id="rId9"/>
    <p:sldId id="390" r:id="rId10"/>
    <p:sldId id="267" r:id="rId11"/>
  </p:sldIdLst>
  <p:sldSz cx="10287000" cy="6858000" type="35mm"/>
  <p:notesSz cx="6858000" cy="9144000"/>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2400" kern="1200">
        <a:solidFill>
          <a:schemeClr val="tx1"/>
        </a:solidFill>
        <a:latin typeface="Times"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pitchFamily="18" charset="0"/>
        <a:ea typeface="+mn-ea"/>
        <a:cs typeface="+mn-cs"/>
      </a:defRPr>
    </a:lvl5pPr>
    <a:lvl6pPr marL="2286000" algn="l" defTabSz="914400" rtl="0" eaLnBrk="1" latinLnBrk="0" hangingPunct="1">
      <a:defRPr sz="2400" kern="1200">
        <a:solidFill>
          <a:schemeClr val="tx1"/>
        </a:solidFill>
        <a:latin typeface="Times" pitchFamily="18" charset="0"/>
        <a:ea typeface="+mn-ea"/>
        <a:cs typeface="+mn-cs"/>
      </a:defRPr>
    </a:lvl6pPr>
    <a:lvl7pPr marL="2743200" algn="l" defTabSz="914400" rtl="0" eaLnBrk="1" latinLnBrk="0" hangingPunct="1">
      <a:defRPr sz="2400" kern="1200">
        <a:solidFill>
          <a:schemeClr val="tx1"/>
        </a:solidFill>
        <a:latin typeface="Times" pitchFamily="18" charset="0"/>
        <a:ea typeface="+mn-ea"/>
        <a:cs typeface="+mn-cs"/>
      </a:defRPr>
    </a:lvl7pPr>
    <a:lvl8pPr marL="3200400" algn="l" defTabSz="914400" rtl="0" eaLnBrk="1" latinLnBrk="0" hangingPunct="1">
      <a:defRPr sz="2400" kern="1200">
        <a:solidFill>
          <a:schemeClr val="tx1"/>
        </a:solidFill>
        <a:latin typeface="Times" pitchFamily="18" charset="0"/>
        <a:ea typeface="+mn-ea"/>
        <a:cs typeface="+mn-cs"/>
      </a:defRPr>
    </a:lvl8pPr>
    <a:lvl9pPr marL="3657600" algn="l" defTabSz="914400" rtl="0" eaLnBrk="1" latinLnBrk="0" hangingPunct="1">
      <a:defRPr sz="2400" kern="1200">
        <a:solidFill>
          <a:schemeClr val="tx1"/>
        </a:solidFill>
        <a:latin typeface="Times"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2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AFD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2897" autoAdjust="0"/>
    <p:restoredTop sz="84991" autoAdjust="0"/>
  </p:normalViewPr>
  <p:slideViewPr>
    <p:cSldViewPr>
      <p:cViewPr varScale="1">
        <p:scale>
          <a:sx n="71" d="100"/>
          <a:sy n="71" d="100"/>
        </p:scale>
        <p:origin x="816" y="53"/>
      </p:cViewPr>
      <p:guideLst>
        <p:guide orient="horz" pos="2160"/>
        <p:guide pos="32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022727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tmp>
</file>

<file path=ppt/media/image2.png>
</file>

<file path=ppt/media/image3.tmp>
</file>

<file path=ppt/media/image4.tmp>
</file>

<file path=ppt/media/image5.tmp>
</file>

<file path=ppt/media/image6.png>
</file>

<file path=ppt/media/image7.png>
</file>

<file path=ppt/media/image8.png>
</file>

<file path=ppt/media/image9.png>
</file>

<file path=ppt/media/media1.avi>
</file>

<file path=ppt/media/media2.avi>
</file>

<file path=ppt/media/media3.avi>
</file>

<file path=ppt/media/media4.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0488" tIns="44450" rIns="90488" bIns="44450" numCol="1" anchor="t" anchorCtr="0" compatLnSpc="1">
            <a:prstTxWarp prst="textNoShape">
              <a:avLst/>
            </a:prstTxWarp>
          </a:bodyPr>
          <a:lstStyle/>
          <a:p>
            <a:pPr lvl="0"/>
            <a:r>
              <a:rPr lang="en-US" noProof="0"/>
              <a:t>Click to edit Master notes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4035" name="Rectangle 3"/>
          <p:cNvSpPr>
            <a:spLocks noGrp="1" noRot="1" noChangeAspect="1" noChangeArrowheads="1" noTextEdit="1"/>
          </p:cNvSpPr>
          <p:nvPr>
            <p:ph type="sldImg" idx="2"/>
          </p:nvPr>
        </p:nvSpPr>
        <p:spPr bwMode="auto">
          <a:xfrm>
            <a:off x="857250" y="685800"/>
            <a:ext cx="5143500" cy="34290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sp>
      <p:sp>
        <p:nvSpPr>
          <p:cNvPr id="2052" name="Rectangle 4"/>
          <p:cNvSpPr>
            <a:spLocks noChangeArrowheads="1"/>
          </p:cNvSpPr>
          <p:nvPr/>
        </p:nvSpPr>
        <p:spPr bwMode="auto">
          <a:xfrm>
            <a:off x="63500" y="8743950"/>
            <a:ext cx="292100" cy="314325"/>
          </a:xfrm>
          <a:prstGeom prst="rect">
            <a:avLst/>
          </a:prstGeom>
          <a:noFill/>
          <a:ln w="12700">
            <a:noFill/>
            <a:miter lim="800000"/>
            <a:headEnd/>
            <a:tailEnd/>
          </a:ln>
          <a:effectLst/>
        </p:spPr>
        <p:txBody>
          <a:bodyPr wrap="none" lIns="90488" tIns="44450" rIns="90488" bIns="44450" anchor="ctr">
            <a:spAutoFit/>
          </a:bodyPr>
          <a:lstStyle/>
          <a:p>
            <a:pPr>
              <a:defRPr/>
            </a:pPr>
            <a:fld id="{9663606E-E881-4BCE-8AEB-76683A8C24DE}" type="datetime1">
              <a:rPr lang="en-US" sz="1400">
                <a:latin typeface="Times New Roman" pitchFamily="18" charset="0"/>
              </a:rPr>
              <a:pPr>
                <a:defRPr/>
              </a:pPr>
              <a:t>11/12/2024</a:t>
            </a:fld>
            <a:endParaRPr lang="en-US" sz="1400">
              <a:latin typeface="Times New Roman" pitchFamily="18" charset="0"/>
            </a:endParaRPr>
          </a:p>
        </p:txBody>
      </p:sp>
      <p:sp>
        <p:nvSpPr>
          <p:cNvPr id="2053" name="Rectangle 5"/>
          <p:cNvSpPr>
            <a:spLocks noChangeArrowheads="1"/>
          </p:cNvSpPr>
          <p:nvPr/>
        </p:nvSpPr>
        <p:spPr bwMode="auto">
          <a:xfrm>
            <a:off x="6423025" y="8743950"/>
            <a:ext cx="371475" cy="314325"/>
          </a:xfrm>
          <a:prstGeom prst="rect">
            <a:avLst/>
          </a:prstGeom>
          <a:noFill/>
          <a:ln w="12700">
            <a:noFill/>
            <a:miter lim="800000"/>
            <a:headEnd/>
            <a:tailEnd/>
          </a:ln>
          <a:effectLst/>
        </p:spPr>
        <p:txBody>
          <a:bodyPr wrap="none" lIns="90488" tIns="44450" rIns="90488" bIns="44450" anchor="ctr">
            <a:spAutoFit/>
          </a:bodyPr>
          <a:lstStyle/>
          <a:p>
            <a:pPr algn="r">
              <a:defRPr/>
            </a:pPr>
            <a:fld id="{C327300A-344F-4C7C-A9D9-FEDBD8A2EC3E}" type="slidenum">
              <a:rPr lang="en-US" sz="1400">
                <a:latin typeface="Times New Roman" pitchFamily="18" charset="0"/>
              </a:rPr>
              <a:pPr algn="r">
                <a:defRPr/>
              </a:pPr>
              <a:t>‹#›</a:t>
            </a:fld>
            <a:endParaRPr lang="en-US" sz="1400">
              <a:latin typeface="Times New Roman" pitchFamily="18" charset="0"/>
            </a:endParaRPr>
          </a:p>
        </p:txBody>
      </p:sp>
    </p:spTree>
    <p:extLst>
      <p:ext uri="{BB962C8B-B14F-4D97-AF65-F5344CB8AC3E}">
        <p14:creationId xmlns:p14="http://schemas.microsoft.com/office/powerpoint/2010/main" val="288496560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9.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TextBox 3"/>
          <p:cNvSpPr txBox="1"/>
          <p:nvPr>
            <p:custDataLst>
              <p:tags r:id="rId1"/>
            </p:custDataLst>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25306893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TextBox 3"/>
          <p:cNvSpPr txBox="1"/>
          <p:nvPr>
            <p:custDataLst>
              <p:tags r:id="rId1"/>
            </p:custDataLst>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2493232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40226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patient had a normal EKG, but had a 50% chance of having coronary artery disease.  An imaging stress would have been a better choice.</a:t>
            </a:r>
          </a:p>
        </p:txBody>
      </p:sp>
      <p:sp>
        <p:nvSpPr>
          <p:cNvPr id="4" name="TextBox 3"/>
          <p:cNvSpPr txBox="1"/>
          <p:nvPr>
            <p:custDataLst>
              <p:tags r:id="rId1"/>
            </p:custDataLst>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137350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patient walks on a treadmill with progressive increases in speed and elevation.  Failure to reach 9 minutes is a sign of poorer</a:t>
            </a:r>
            <a:r>
              <a:rPr lang="en-US" baseline="0" dirty="0"/>
              <a:t> prognosis, and so are the deep ST depressions which lasted &gt; 10 minutes in this patient.</a:t>
            </a:r>
            <a:endParaRPr lang="en-US" dirty="0"/>
          </a:p>
        </p:txBody>
      </p:sp>
      <p:sp>
        <p:nvSpPr>
          <p:cNvPr id="4" name="TextBox 3"/>
          <p:cNvSpPr txBox="1"/>
          <p:nvPr>
            <p:custDataLst>
              <p:tags r:id="rId1"/>
            </p:custDataLst>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40777586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VT precipitated by exercise is another sign of severe disease.</a:t>
            </a:r>
          </a:p>
        </p:txBody>
      </p:sp>
      <p:sp>
        <p:nvSpPr>
          <p:cNvPr id="4" name="TextBox 3"/>
          <p:cNvSpPr txBox="1"/>
          <p:nvPr>
            <p:custDataLst>
              <p:tags r:id="rId1"/>
            </p:custDataLst>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3698869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 standard views are displayed with rest and post-exercise images side by side.  The reader looks for both global improved contractility and decreased LV size with exercise .  There</a:t>
            </a:r>
            <a:r>
              <a:rPr lang="en-US" baseline="0" dirty="0"/>
              <a:t> are </a:t>
            </a:r>
            <a:r>
              <a:rPr lang="en-US" dirty="0"/>
              <a:t>17 myocardial segments evaluated for evidence of regional ischemia.  All segments contracted normally with exercise here.</a:t>
            </a:r>
          </a:p>
        </p:txBody>
      </p:sp>
      <p:sp>
        <p:nvSpPr>
          <p:cNvPr id="4" name="TextBox 3"/>
          <p:cNvSpPr txBox="1"/>
          <p:nvPr>
            <p:custDataLst>
              <p:tags r:id="rId1"/>
            </p:custDataLst>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1062114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a:t>
            </a:r>
            <a:r>
              <a:rPr lang="en-US" baseline="0" dirty="0"/>
              <a:t> the stress echo images from Case 1.  </a:t>
            </a:r>
            <a:r>
              <a:rPr lang="en-US" dirty="0"/>
              <a:t>Notice the more proximal portions of the LV contract</a:t>
            </a:r>
            <a:r>
              <a:rPr lang="en-US" baseline="0" dirty="0"/>
              <a:t> more vigorously post-exercise, unlike the distal septum and apex (indicated by the arrows).  Not only were many segments ischemic (thickened less well post-exercise), the entire LV dilates and is less vigorous.  This patient went straight to coronary angiography and then underwent urgent coronary artery bypass grafting (CABG).</a:t>
            </a:r>
            <a:endParaRPr lang="en-US" dirty="0"/>
          </a:p>
        </p:txBody>
      </p:sp>
      <p:sp>
        <p:nvSpPr>
          <p:cNvPr id="4" name="TextBox 3"/>
          <p:cNvSpPr txBox="1"/>
          <p:nvPr>
            <p:custDataLst>
              <p:tags r:id="rId1"/>
            </p:custDataLst>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6457606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perfusion defect demonstrates</a:t>
            </a:r>
            <a:r>
              <a:rPr lang="en-US" baseline="0" dirty="0"/>
              <a:t> a lack of uniform myocardial uptake of the </a:t>
            </a:r>
            <a:r>
              <a:rPr lang="en-US" dirty="0"/>
              <a:t>radionuclide agent 4 hours after exercise.</a:t>
            </a:r>
            <a:r>
              <a:rPr lang="en-US" baseline="0" dirty="0"/>
              <a:t>  Defects which do not re-perfuse at rest are scars (fibrous scan after prior myocardial infarction).  Defects which show increased uptake at rest compared to exercise are ischemic with exercise but normal at rest (not dead myocardium, but myocardium supplied by a stenotic coronary artery).  This defect suggests a Left Circumflex territory infarct with </a:t>
            </a:r>
            <a:r>
              <a:rPr lang="en-US" baseline="0" dirty="0" err="1"/>
              <a:t>peri</a:t>
            </a:r>
            <a:r>
              <a:rPr lang="en-US" baseline="0" dirty="0"/>
              <a:t>-infarct ischemia.</a:t>
            </a:r>
          </a:p>
          <a:p>
            <a:r>
              <a:rPr lang="en-US" baseline="0" dirty="0"/>
              <a:t>HLA = horizontal long axis</a:t>
            </a:r>
          </a:p>
          <a:p>
            <a:r>
              <a:rPr lang="en-US" baseline="0" dirty="0"/>
              <a:t>Red arrows show the larger defect after exercise, which has improved with rest as shown at the yellow arrows. </a:t>
            </a:r>
            <a:endParaRPr lang="en-US" dirty="0"/>
          </a:p>
        </p:txBody>
      </p:sp>
      <p:sp>
        <p:nvSpPr>
          <p:cNvPr id="4" name="TextBox 3"/>
          <p:cNvSpPr txBox="1"/>
          <p:nvPr>
            <p:custDataLst>
              <p:tags r:id="rId1"/>
            </p:custDataLst>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25350998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anterolateral ischemic defect without an infarct </a:t>
            </a:r>
            <a:r>
              <a:rPr lang="en-US" baseline="0" dirty="0"/>
              <a:t>in the anterolateral and lateral walls.  This could be due to stenosis in either the left circumflex or in diagonal arteries of the left anterior descending artery.  Considering the normal variability of the coronary arteries, from this alone, we cannot be sure which vessel is the culprit one.</a:t>
            </a:r>
            <a:endParaRPr lang="en-US" dirty="0"/>
          </a:p>
        </p:txBody>
      </p:sp>
      <p:sp>
        <p:nvSpPr>
          <p:cNvPr id="4" name="TextBox 3"/>
          <p:cNvSpPr txBox="1"/>
          <p:nvPr>
            <p:custDataLst>
              <p:tags r:id="rId1"/>
            </p:custDataLst>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26878267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3"/>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766522"/>
      </p:ext>
    </p:extLst>
  </p:cSld>
  <p:clrMapOvr>
    <a:overrideClrMapping bg1="dk2" tx1="lt1" bg2="dk1"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59222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86663" y="215900"/>
            <a:ext cx="2443162" cy="54991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57175" y="215900"/>
            <a:ext cx="7177088" cy="54991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459720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57175" y="215900"/>
            <a:ext cx="9772650" cy="609600"/>
          </a:xfrm>
        </p:spPr>
        <p:txBody>
          <a:bodyPr/>
          <a:lstStyle/>
          <a:p>
            <a:r>
              <a:rPr lang="en-US"/>
              <a:t>Click to edit Master title style</a:t>
            </a:r>
          </a:p>
        </p:txBody>
      </p:sp>
      <p:sp>
        <p:nvSpPr>
          <p:cNvPr id="3" name="Table Placeholder 2"/>
          <p:cNvSpPr>
            <a:spLocks noGrp="1"/>
          </p:cNvSpPr>
          <p:nvPr>
            <p:ph type="tbl" idx="1"/>
          </p:nvPr>
        </p:nvSpPr>
        <p:spPr>
          <a:xfrm>
            <a:off x="271463" y="1295400"/>
            <a:ext cx="9758362" cy="4419600"/>
          </a:xfrm>
        </p:spPr>
        <p:txBody>
          <a:bodyPr/>
          <a:lstStyle/>
          <a:p>
            <a:pPr lvl="0"/>
            <a:endParaRPr lang="en-US" noProof="0"/>
          </a:p>
        </p:txBody>
      </p:sp>
    </p:spTree>
    <p:extLst>
      <p:ext uri="{BB962C8B-B14F-4D97-AF65-F5344CB8AC3E}">
        <p14:creationId xmlns:p14="http://schemas.microsoft.com/office/powerpoint/2010/main" val="29113859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7175" y="215900"/>
            <a:ext cx="9772650" cy="609600"/>
          </a:xfrm>
        </p:spPr>
        <p:txBody>
          <a:bodyPr/>
          <a:lstStyle/>
          <a:p>
            <a:r>
              <a:rPr lang="en-US"/>
              <a:t>Click to edit Master title style</a:t>
            </a:r>
          </a:p>
        </p:txBody>
      </p:sp>
      <p:sp>
        <p:nvSpPr>
          <p:cNvPr id="3" name="Text Placeholder 2"/>
          <p:cNvSpPr>
            <a:spLocks noGrp="1"/>
          </p:cNvSpPr>
          <p:nvPr>
            <p:ph type="body" sz="half" idx="1"/>
          </p:nvPr>
        </p:nvSpPr>
        <p:spPr>
          <a:xfrm>
            <a:off x="271463" y="1295400"/>
            <a:ext cx="4802187"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226050" y="1295400"/>
            <a:ext cx="4803775"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50609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4994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2800" y="4406900"/>
            <a:ext cx="874395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812800" y="2906713"/>
            <a:ext cx="874395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682111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71463" y="1295400"/>
            <a:ext cx="4802187" cy="4419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226050" y="1295400"/>
            <a:ext cx="4803775" cy="4419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625785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4350" y="274638"/>
            <a:ext cx="92583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14350" y="1535113"/>
            <a:ext cx="454501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4350" y="2174875"/>
            <a:ext cx="454501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226050" y="1535113"/>
            <a:ext cx="454660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226050" y="2174875"/>
            <a:ext cx="4546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24719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84145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7988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14350" y="273050"/>
            <a:ext cx="3384550"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022725" y="273050"/>
            <a:ext cx="574992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14350" y="1435100"/>
            <a:ext cx="3384550"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66707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6125" y="4800600"/>
            <a:ext cx="6172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016125" y="612775"/>
            <a:ext cx="6172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016125" y="5367338"/>
            <a:ext cx="6172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21730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5"/>
          <a:srcRect/>
          <a:stretch>
            <a:fillRect/>
          </a:stretch>
        </a:blip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bwMode="auto">
          <a:xfrm>
            <a:off x="257175" y="215900"/>
            <a:ext cx="977265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4099" name="Rectangle 3"/>
          <p:cNvSpPr>
            <a:spLocks noGrp="1" noChangeArrowheads="1"/>
          </p:cNvSpPr>
          <p:nvPr>
            <p:ph type="body" idx="1"/>
          </p:nvPr>
        </p:nvSpPr>
        <p:spPr bwMode="auto">
          <a:xfrm>
            <a:off x="271463" y="1295400"/>
            <a:ext cx="9758362"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dk2" tx1="lt1" bg2="dk1" tx2="lt2" accent1="accent1" accent2="accent2" accent3="accent3" accent4="accent4" accent5="accent5" accent6="accent6" hlink="hlink" folHlink="folHlink"/>
  <p:sldLayoutIdLst>
    <p:sldLayoutId id="2147483701"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Lst>
  <p:txStyles>
    <p:titleStyle>
      <a:lvl1pPr algn="l" rtl="0" eaLnBrk="0" fontAlgn="base" hangingPunct="0">
        <a:spcBef>
          <a:spcPct val="0"/>
        </a:spcBef>
        <a:spcAft>
          <a:spcPct val="0"/>
        </a:spcAft>
        <a:defRPr sz="2800" b="1">
          <a:solidFill>
            <a:schemeClr val="tx1"/>
          </a:solidFill>
          <a:latin typeface="+mj-lt"/>
          <a:ea typeface="+mj-ea"/>
          <a:cs typeface="+mj-cs"/>
        </a:defRPr>
      </a:lvl1pPr>
      <a:lvl2pPr algn="l" rtl="0" eaLnBrk="0" fontAlgn="base" hangingPunct="0">
        <a:spcBef>
          <a:spcPct val="0"/>
        </a:spcBef>
        <a:spcAft>
          <a:spcPct val="0"/>
        </a:spcAft>
        <a:defRPr sz="2800" b="1">
          <a:solidFill>
            <a:schemeClr val="tx1"/>
          </a:solidFill>
          <a:latin typeface="Arial" charset="0"/>
        </a:defRPr>
      </a:lvl2pPr>
      <a:lvl3pPr algn="l" rtl="0" eaLnBrk="0" fontAlgn="base" hangingPunct="0">
        <a:spcBef>
          <a:spcPct val="0"/>
        </a:spcBef>
        <a:spcAft>
          <a:spcPct val="0"/>
        </a:spcAft>
        <a:defRPr sz="2800" b="1">
          <a:solidFill>
            <a:schemeClr val="tx1"/>
          </a:solidFill>
          <a:latin typeface="Arial" charset="0"/>
        </a:defRPr>
      </a:lvl3pPr>
      <a:lvl4pPr algn="l" rtl="0" eaLnBrk="0" fontAlgn="base" hangingPunct="0">
        <a:spcBef>
          <a:spcPct val="0"/>
        </a:spcBef>
        <a:spcAft>
          <a:spcPct val="0"/>
        </a:spcAft>
        <a:defRPr sz="2800" b="1">
          <a:solidFill>
            <a:schemeClr val="tx1"/>
          </a:solidFill>
          <a:latin typeface="Arial" charset="0"/>
        </a:defRPr>
      </a:lvl4pPr>
      <a:lvl5pPr algn="l" rtl="0" eaLnBrk="0" fontAlgn="base" hangingPunct="0">
        <a:spcBef>
          <a:spcPct val="0"/>
        </a:spcBef>
        <a:spcAft>
          <a:spcPct val="0"/>
        </a:spcAft>
        <a:defRPr sz="2800" b="1">
          <a:solidFill>
            <a:schemeClr val="tx1"/>
          </a:solidFill>
          <a:latin typeface="Arial" charset="0"/>
        </a:defRPr>
      </a:lvl5pPr>
      <a:lvl6pPr marL="457200" algn="l" rtl="0" fontAlgn="base">
        <a:spcBef>
          <a:spcPct val="0"/>
        </a:spcBef>
        <a:spcAft>
          <a:spcPct val="0"/>
        </a:spcAft>
        <a:defRPr sz="2800" b="1">
          <a:solidFill>
            <a:schemeClr val="tx1"/>
          </a:solidFill>
          <a:latin typeface="Arial" charset="0"/>
        </a:defRPr>
      </a:lvl6pPr>
      <a:lvl7pPr marL="914400" algn="l" rtl="0" fontAlgn="base">
        <a:spcBef>
          <a:spcPct val="0"/>
        </a:spcBef>
        <a:spcAft>
          <a:spcPct val="0"/>
        </a:spcAft>
        <a:defRPr sz="2800" b="1">
          <a:solidFill>
            <a:schemeClr val="tx1"/>
          </a:solidFill>
          <a:latin typeface="Arial" charset="0"/>
        </a:defRPr>
      </a:lvl7pPr>
      <a:lvl8pPr marL="1371600" algn="l" rtl="0" fontAlgn="base">
        <a:spcBef>
          <a:spcPct val="0"/>
        </a:spcBef>
        <a:spcAft>
          <a:spcPct val="0"/>
        </a:spcAft>
        <a:defRPr sz="2800" b="1">
          <a:solidFill>
            <a:schemeClr val="tx1"/>
          </a:solidFill>
          <a:latin typeface="Arial" charset="0"/>
        </a:defRPr>
      </a:lvl8pPr>
      <a:lvl9pPr marL="1828800" algn="l" rtl="0" fontAlgn="base">
        <a:spcBef>
          <a:spcPct val="0"/>
        </a:spcBef>
        <a:spcAft>
          <a:spcPct val="0"/>
        </a:spcAft>
        <a:defRPr sz="2800" b="1">
          <a:solidFill>
            <a:schemeClr val="tx1"/>
          </a:solidFill>
          <a:latin typeface="Arial" charset="0"/>
        </a:defRPr>
      </a:lvl9pPr>
    </p:titleStyle>
    <p:bodyStyle>
      <a:lvl1pPr marL="342900" indent="-342900" algn="l" rtl="0" eaLnBrk="0" fontAlgn="base" hangingPunct="0">
        <a:spcBef>
          <a:spcPct val="20000"/>
        </a:spcBef>
        <a:spcAft>
          <a:spcPct val="0"/>
        </a:spcAft>
        <a:buClr>
          <a:srgbClr val="FF0000"/>
        </a:buClr>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lr>
          <a:srgbClr val="FF0000"/>
        </a:buClr>
        <a:buFont typeface="Times" pitchFamily="18" charset="0"/>
        <a:buChar char="•"/>
        <a:defRPr sz="2400" i="1">
          <a:solidFill>
            <a:schemeClr val="tx1"/>
          </a:solidFill>
          <a:latin typeface="+mn-lt"/>
        </a:defRPr>
      </a:lvl2pPr>
      <a:lvl3pPr marL="1143000" indent="-228600" algn="l" rtl="0" eaLnBrk="0" fontAlgn="base" hangingPunct="0">
        <a:spcBef>
          <a:spcPct val="20000"/>
        </a:spcBef>
        <a:spcAft>
          <a:spcPct val="0"/>
        </a:spcAft>
        <a:buClr>
          <a:srgbClr val="FF0000"/>
        </a:buClr>
        <a:defRPr sz="2400">
          <a:solidFill>
            <a:schemeClr val="tx1"/>
          </a:solidFill>
          <a:latin typeface="+mn-lt"/>
        </a:defRPr>
      </a:lvl3pPr>
      <a:lvl4pPr marL="1600200" indent="-228600" algn="l" rtl="0" eaLnBrk="0" fontAlgn="base" hangingPunct="0">
        <a:spcBef>
          <a:spcPct val="20000"/>
        </a:spcBef>
        <a:spcAft>
          <a:spcPct val="0"/>
        </a:spcAft>
        <a:buClr>
          <a:srgbClr val="FF0000"/>
        </a:buClr>
        <a:defRPr sz="2000" i="1">
          <a:solidFill>
            <a:schemeClr val="tx1"/>
          </a:solidFill>
          <a:latin typeface="+mj-lt"/>
        </a:defRPr>
      </a:lvl4pPr>
      <a:lvl5pPr marL="2057400" indent="-228600" algn="l" rtl="0" eaLnBrk="0" fontAlgn="base" hangingPunct="0">
        <a:spcBef>
          <a:spcPct val="20000"/>
        </a:spcBef>
        <a:spcAft>
          <a:spcPct val="0"/>
        </a:spcAft>
        <a:buClr>
          <a:srgbClr val="FF0000"/>
        </a:buClr>
        <a:defRPr sz="2000" i="1">
          <a:solidFill>
            <a:schemeClr val="tx1"/>
          </a:solidFill>
          <a:latin typeface="+mj-lt"/>
        </a:defRPr>
      </a:lvl5pPr>
      <a:lvl6pPr marL="2514600" indent="-228600" algn="l" rtl="0" fontAlgn="base">
        <a:spcBef>
          <a:spcPct val="20000"/>
        </a:spcBef>
        <a:spcAft>
          <a:spcPct val="0"/>
        </a:spcAft>
        <a:buClr>
          <a:srgbClr val="FF0000"/>
        </a:buClr>
        <a:defRPr sz="2000" i="1">
          <a:solidFill>
            <a:schemeClr val="tx1"/>
          </a:solidFill>
          <a:latin typeface="+mj-lt"/>
        </a:defRPr>
      </a:lvl6pPr>
      <a:lvl7pPr marL="2971800" indent="-228600" algn="l" rtl="0" fontAlgn="base">
        <a:spcBef>
          <a:spcPct val="20000"/>
        </a:spcBef>
        <a:spcAft>
          <a:spcPct val="0"/>
        </a:spcAft>
        <a:buClr>
          <a:srgbClr val="FF0000"/>
        </a:buClr>
        <a:defRPr sz="2000" i="1">
          <a:solidFill>
            <a:schemeClr val="tx1"/>
          </a:solidFill>
          <a:latin typeface="+mj-lt"/>
        </a:defRPr>
      </a:lvl7pPr>
      <a:lvl8pPr marL="3429000" indent="-228600" algn="l" rtl="0" fontAlgn="base">
        <a:spcBef>
          <a:spcPct val="20000"/>
        </a:spcBef>
        <a:spcAft>
          <a:spcPct val="0"/>
        </a:spcAft>
        <a:buClr>
          <a:srgbClr val="FF0000"/>
        </a:buClr>
        <a:defRPr sz="2000" i="1">
          <a:solidFill>
            <a:schemeClr val="tx1"/>
          </a:solidFill>
          <a:latin typeface="+mj-lt"/>
        </a:defRPr>
      </a:lvl8pPr>
      <a:lvl9pPr marL="3886200" indent="-228600" algn="l" rtl="0" fontAlgn="base">
        <a:spcBef>
          <a:spcPct val="20000"/>
        </a:spcBef>
        <a:spcAft>
          <a:spcPct val="0"/>
        </a:spcAft>
        <a:buClr>
          <a:srgbClr val="FF0000"/>
        </a:buClr>
        <a:defRPr sz="2000" i="1">
          <a:solidFill>
            <a:schemeClr val="tx1"/>
          </a:solidFill>
          <a:latin typeface="+mj-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tmp"/></Relationships>
</file>

<file path=ppt/slides/_rels/slide5.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07/relationships/media" Target="../media/media2.avi"/><Relationship Id="rId7" Type="http://schemas.openxmlformats.org/officeDocument/2006/relationships/image" Target="../media/image6.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notesSlide" Target="../notesSlides/notesSlide6.xml"/><Relationship Id="rId5" Type="http://schemas.openxmlformats.org/officeDocument/2006/relationships/slideLayout" Target="../slideLayouts/slideLayout5.xml"/><Relationship Id="rId4" Type="http://schemas.openxmlformats.org/officeDocument/2006/relationships/video" Target="../media/media2.avi"/></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07/relationships/media" Target="../media/media4.avi"/><Relationship Id="rId7" Type="http://schemas.openxmlformats.org/officeDocument/2006/relationships/image" Target="../media/image8.png"/><Relationship Id="rId2" Type="http://schemas.openxmlformats.org/officeDocument/2006/relationships/video" Target="../media/media3.avi"/><Relationship Id="rId1" Type="http://schemas.microsoft.com/office/2007/relationships/media" Target="../media/media3.avi"/><Relationship Id="rId6" Type="http://schemas.openxmlformats.org/officeDocument/2006/relationships/notesSlide" Target="../notesSlides/notesSlide7.xml"/><Relationship Id="rId5" Type="http://schemas.openxmlformats.org/officeDocument/2006/relationships/slideLayout" Target="../slideLayouts/slideLayout5.xml"/><Relationship Id="rId4" Type="http://schemas.openxmlformats.org/officeDocument/2006/relationships/video" Target="../media/media4.avi"/></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1028700" y="1219200"/>
            <a:ext cx="7696200" cy="1066800"/>
          </a:xfrm>
        </p:spPr>
        <p:txBody>
          <a:bodyPr/>
          <a:lstStyle/>
          <a:p>
            <a:pPr algn="ctr" eaLnBrk="1" hangingPunct="1"/>
            <a:r>
              <a:rPr lang="en-US" sz="3600" dirty="0"/>
              <a:t>Stress Testing Examples</a:t>
            </a:r>
          </a:p>
        </p:txBody>
      </p:sp>
      <p:sp>
        <p:nvSpPr>
          <p:cNvPr id="6147" name="Text Box 4"/>
          <p:cNvSpPr txBox="1">
            <a:spLocks noChangeArrowheads="1"/>
          </p:cNvSpPr>
          <p:nvPr/>
        </p:nvSpPr>
        <p:spPr bwMode="auto">
          <a:xfrm>
            <a:off x="2628900" y="2895600"/>
            <a:ext cx="691991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a:spAutoFit/>
          </a:bodyPr>
          <a:lstStyle>
            <a:lvl1pPr>
              <a:defRPr sz="2400">
                <a:solidFill>
                  <a:schemeClr val="tx1"/>
                </a:solidFill>
                <a:latin typeface="Times" pitchFamily="18" charset="0"/>
              </a:defRPr>
            </a:lvl1pPr>
            <a:lvl2pPr marL="742950" indent="-285750">
              <a:defRPr sz="2400">
                <a:solidFill>
                  <a:schemeClr val="tx1"/>
                </a:solidFill>
                <a:latin typeface="Times" pitchFamily="18" charset="0"/>
              </a:defRPr>
            </a:lvl2pPr>
            <a:lvl3pPr marL="1143000" indent="-228600">
              <a:defRPr sz="2400">
                <a:solidFill>
                  <a:schemeClr val="tx1"/>
                </a:solidFill>
                <a:latin typeface="Times" pitchFamily="18" charset="0"/>
              </a:defRPr>
            </a:lvl3pPr>
            <a:lvl4pPr marL="1600200" indent="-228600">
              <a:defRPr sz="2400">
                <a:solidFill>
                  <a:schemeClr val="tx1"/>
                </a:solidFill>
                <a:latin typeface="Times" pitchFamily="18" charset="0"/>
              </a:defRPr>
            </a:lvl4pPr>
            <a:lvl5pPr marL="2057400" indent="-228600">
              <a:defRPr sz="2400">
                <a:solidFill>
                  <a:schemeClr val="tx1"/>
                </a:solidFill>
                <a:latin typeface="Times" pitchFamily="18" charset="0"/>
              </a:defRPr>
            </a:lvl5pPr>
            <a:lvl6pPr marL="2514600" indent="-228600" eaLnBrk="0" fontAlgn="base" hangingPunct="0">
              <a:spcBef>
                <a:spcPct val="0"/>
              </a:spcBef>
              <a:spcAft>
                <a:spcPct val="0"/>
              </a:spcAft>
              <a:defRPr sz="2400">
                <a:solidFill>
                  <a:schemeClr val="tx1"/>
                </a:solidFill>
                <a:latin typeface="Times" pitchFamily="18" charset="0"/>
              </a:defRPr>
            </a:lvl6pPr>
            <a:lvl7pPr marL="2971800" indent="-228600" eaLnBrk="0" fontAlgn="base" hangingPunct="0">
              <a:spcBef>
                <a:spcPct val="0"/>
              </a:spcBef>
              <a:spcAft>
                <a:spcPct val="0"/>
              </a:spcAft>
              <a:defRPr sz="2400">
                <a:solidFill>
                  <a:schemeClr val="tx1"/>
                </a:solidFill>
                <a:latin typeface="Times" pitchFamily="18" charset="0"/>
              </a:defRPr>
            </a:lvl7pPr>
            <a:lvl8pPr marL="3429000" indent="-228600" eaLnBrk="0" fontAlgn="base" hangingPunct="0">
              <a:spcBef>
                <a:spcPct val="0"/>
              </a:spcBef>
              <a:spcAft>
                <a:spcPct val="0"/>
              </a:spcAft>
              <a:defRPr sz="2400">
                <a:solidFill>
                  <a:schemeClr val="tx1"/>
                </a:solidFill>
                <a:latin typeface="Times" pitchFamily="18" charset="0"/>
              </a:defRPr>
            </a:lvl8pPr>
            <a:lvl9pPr marL="3886200" indent="-228600" eaLnBrk="0" fontAlgn="base" hangingPunct="0">
              <a:spcBef>
                <a:spcPct val="0"/>
              </a:spcBef>
              <a:spcAft>
                <a:spcPct val="0"/>
              </a:spcAft>
              <a:defRPr sz="2400">
                <a:solidFill>
                  <a:schemeClr val="tx1"/>
                </a:solidFill>
                <a:latin typeface="Times" pitchFamily="18" charset="0"/>
              </a:defRPr>
            </a:lvl9pPr>
          </a:lstStyle>
          <a:p>
            <a:r>
              <a:rPr lang="en-US" dirty="0"/>
              <a:t>William R. Davidson, Jr., M.D.</a:t>
            </a:r>
          </a:p>
          <a:p>
            <a:r>
              <a:rPr lang="en-US" dirty="0"/>
              <a:t>Cardiology</a:t>
            </a:r>
          </a:p>
          <a:p>
            <a:r>
              <a:rPr lang="en-US" dirty="0"/>
              <a:t>Penn State College of Medicine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ctrTitle" idx="4294967295"/>
          </p:nvPr>
        </p:nvSpPr>
        <p:spPr>
          <a:xfrm>
            <a:off x="762000" y="2286000"/>
            <a:ext cx="8763000" cy="1143000"/>
          </a:xfrm>
        </p:spPr>
        <p:txBody>
          <a:bodyPr/>
          <a:lstStyle/>
          <a:p>
            <a:pPr eaLnBrk="1" hangingPunct="1"/>
            <a:endParaRPr lang="en-US"/>
          </a:p>
        </p:txBody>
      </p:sp>
      <p:sp>
        <p:nvSpPr>
          <p:cNvPr id="43011" name="Rectangle 3"/>
          <p:cNvSpPr>
            <a:spLocks noGrp="1" noChangeArrowheads="1"/>
          </p:cNvSpPr>
          <p:nvPr>
            <p:ph type="subTitle" idx="4294967295"/>
          </p:nvPr>
        </p:nvSpPr>
        <p:spPr>
          <a:xfrm>
            <a:off x="1524000" y="4419600"/>
            <a:ext cx="7239000" cy="1219200"/>
          </a:xfrm>
        </p:spPr>
        <p:txBody>
          <a:bodyPr/>
          <a:lstStyle/>
          <a:p>
            <a:pPr marL="0" indent="0" algn="ctr" eaLnBrk="1" hangingPunct="1">
              <a:buFontTx/>
              <a:buNone/>
            </a:pPr>
            <a:r>
              <a:rPr lang="en-US" dirty="0" err="1"/>
              <a:t>ThankYou</a:t>
            </a:r>
            <a:r>
              <a:rPr lang="en-US" dirty="0"/>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Directions</a:t>
            </a:r>
          </a:p>
        </p:txBody>
      </p:sp>
      <p:sp>
        <p:nvSpPr>
          <p:cNvPr id="4" name="Content Placeholder 3"/>
          <p:cNvSpPr>
            <a:spLocks noGrp="1"/>
          </p:cNvSpPr>
          <p:nvPr>
            <p:ph idx="1"/>
          </p:nvPr>
        </p:nvSpPr>
        <p:spPr/>
        <p:txBody>
          <a:bodyPr/>
          <a:lstStyle/>
          <a:p>
            <a:r>
              <a:rPr lang="en-US" dirty="0"/>
              <a:t>Most slides have text below.</a:t>
            </a:r>
          </a:p>
          <a:p>
            <a:r>
              <a:rPr lang="en-US" dirty="0"/>
              <a:t>Read through the text first</a:t>
            </a:r>
          </a:p>
          <a:p>
            <a:r>
              <a:rPr lang="en-US" dirty="0"/>
              <a:t>Then go back and run the slide show to see the echo images moving.</a:t>
            </a:r>
          </a:p>
          <a:p>
            <a:r>
              <a:rPr lang="en-US" dirty="0"/>
              <a:t>Or, alternate slide by slide (only the echo images move)</a:t>
            </a:r>
          </a:p>
        </p:txBody>
      </p:sp>
    </p:spTree>
    <p:extLst>
      <p:ext uri="{BB962C8B-B14F-4D97-AF65-F5344CB8AC3E}">
        <p14:creationId xmlns:p14="http://schemas.microsoft.com/office/powerpoint/2010/main" val="2765467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Case 1</a:t>
            </a:r>
          </a:p>
        </p:txBody>
      </p:sp>
      <p:sp>
        <p:nvSpPr>
          <p:cNvPr id="4" name="Content Placeholder 3"/>
          <p:cNvSpPr>
            <a:spLocks noGrp="1"/>
          </p:cNvSpPr>
          <p:nvPr>
            <p:ph idx="1"/>
          </p:nvPr>
        </p:nvSpPr>
        <p:spPr/>
        <p:txBody>
          <a:bodyPr/>
          <a:lstStyle/>
          <a:p>
            <a:r>
              <a:rPr lang="en-US" dirty="0"/>
              <a:t>Healthy 60 year old male MD with atypical (in his mind) chest pain</a:t>
            </a:r>
          </a:p>
          <a:p>
            <a:r>
              <a:rPr lang="en-US" dirty="0"/>
              <a:t>Mild hypercholesterolemia</a:t>
            </a:r>
          </a:p>
          <a:p>
            <a:r>
              <a:rPr lang="en-US" dirty="0"/>
              <a:t>No hypertension, smoking, diabetes or family history of CAD</a:t>
            </a:r>
          </a:p>
        </p:txBody>
      </p:sp>
    </p:spTree>
    <p:extLst>
      <p:ext uri="{BB962C8B-B14F-4D97-AF65-F5344CB8AC3E}">
        <p14:creationId xmlns:p14="http://schemas.microsoft.com/office/powerpoint/2010/main" val="1994927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a:t>Case 1: Positive Exercise EKG</a:t>
            </a:r>
            <a:br>
              <a:rPr lang="en-US" dirty="0"/>
            </a:br>
            <a:r>
              <a:rPr lang="en-US" sz="1800" b="0" dirty="0"/>
              <a:t>Note deep, flat ST segment depressions in multiple leads, most classic in V4-V6.</a:t>
            </a:r>
            <a:br>
              <a:rPr lang="en-US" sz="1800" b="0" dirty="0"/>
            </a:br>
            <a:r>
              <a:rPr lang="en-US" sz="1800" b="0" dirty="0"/>
              <a:t>Patient only attained 6 minutes on a Bruce protocol.</a:t>
            </a:r>
            <a:br>
              <a:rPr lang="en-US" sz="1800" b="0" dirty="0"/>
            </a:br>
            <a:endParaRPr lang="en-US" sz="1800" b="0" dirty="0"/>
          </a:p>
        </p:txBody>
      </p:sp>
      <p:sp>
        <p:nvSpPr>
          <p:cNvPr id="11" name="Text Placeholder 10"/>
          <p:cNvSpPr>
            <a:spLocks noGrp="1"/>
          </p:cNvSpPr>
          <p:nvPr>
            <p:ph type="body" idx="1"/>
          </p:nvPr>
        </p:nvSpPr>
        <p:spPr/>
        <p:txBody>
          <a:bodyPr/>
          <a:lstStyle/>
          <a:p>
            <a:r>
              <a:rPr lang="en-US" dirty="0"/>
              <a:t>Resting EKG</a:t>
            </a:r>
          </a:p>
        </p:txBody>
      </p:sp>
      <p:pic>
        <p:nvPicPr>
          <p:cNvPr id="8" name="Content Placeholder 7" descr="Screen Clipping"/>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220294" y="2819401"/>
            <a:ext cx="4839069" cy="2509728"/>
          </a:xfrm>
        </p:spPr>
      </p:pic>
      <p:sp>
        <p:nvSpPr>
          <p:cNvPr id="12" name="Text Placeholder 11"/>
          <p:cNvSpPr>
            <a:spLocks noGrp="1"/>
          </p:cNvSpPr>
          <p:nvPr>
            <p:ph type="body" sz="quarter" idx="3"/>
          </p:nvPr>
        </p:nvSpPr>
        <p:spPr>
          <a:xfrm>
            <a:off x="5372100" y="1535113"/>
            <a:ext cx="4400550" cy="639762"/>
          </a:xfrm>
        </p:spPr>
        <p:txBody>
          <a:bodyPr/>
          <a:lstStyle/>
          <a:p>
            <a:r>
              <a:rPr lang="en-US" dirty="0"/>
              <a:t>Immediately Post Exercise</a:t>
            </a:r>
          </a:p>
        </p:txBody>
      </p:sp>
      <p:pic>
        <p:nvPicPr>
          <p:cNvPr id="9" name="Content Placeholder 8" descr="Screen Clipping"/>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5226049" y="2819401"/>
            <a:ext cx="4828389" cy="2515434"/>
          </a:xfrm>
        </p:spPr>
      </p:pic>
      <p:cxnSp>
        <p:nvCxnSpPr>
          <p:cNvPr id="14" name="Straight Arrow Connector 13"/>
          <p:cNvCxnSpPr/>
          <p:nvPr/>
        </p:nvCxnSpPr>
        <p:spPr bwMode="auto">
          <a:xfrm flipV="1">
            <a:off x="8724900" y="5105400"/>
            <a:ext cx="381000" cy="533400"/>
          </a:xfrm>
          <a:prstGeom prst="straightConnector1">
            <a:avLst/>
          </a:prstGeom>
          <a:solidFill>
            <a:schemeClr val="accent1"/>
          </a:solidFill>
          <a:ln w="28575" cap="flat" cmpd="sng" algn="ctr">
            <a:solidFill>
              <a:srgbClr val="FF0000"/>
            </a:solidFill>
            <a:prstDash val="solid"/>
            <a:round/>
            <a:headEnd type="none" w="med" len="med"/>
            <a:tailEnd type="arrow"/>
          </a:ln>
          <a:effectLst/>
        </p:spPr>
      </p:cxnSp>
    </p:spTree>
    <p:extLst>
      <p:ext uri="{BB962C8B-B14F-4D97-AF65-F5344CB8AC3E}">
        <p14:creationId xmlns:p14="http://schemas.microsoft.com/office/powerpoint/2010/main" val="17659029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57175" y="215900"/>
            <a:ext cx="9772650" cy="850900"/>
          </a:xfrm>
        </p:spPr>
        <p:txBody>
          <a:bodyPr/>
          <a:lstStyle/>
          <a:p>
            <a:r>
              <a:rPr lang="en-US" dirty="0"/>
              <a:t>Same patient, 5 minutes into exercise.</a:t>
            </a:r>
            <a:br>
              <a:rPr lang="en-US" dirty="0"/>
            </a:br>
            <a:r>
              <a:rPr lang="en-US" sz="1800" b="0" dirty="0"/>
              <a:t>Note salvos of brief ischemic polymorphic ventricular tachycardia.</a:t>
            </a:r>
          </a:p>
        </p:txBody>
      </p:sp>
      <p:pic>
        <p:nvPicPr>
          <p:cNvPr id="5" name="Content Placeholder 4" descr="Screen Clippin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2350" y="1219200"/>
            <a:ext cx="8684549" cy="4565671"/>
          </a:xfrm>
        </p:spPr>
      </p:pic>
      <p:cxnSp>
        <p:nvCxnSpPr>
          <p:cNvPr id="7" name="Straight Arrow Connector 6"/>
          <p:cNvCxnSpPr/>
          <p:nvPr/>
        </p:nvCxnSpPr>
        <p:spPr bwMode="auto">
          <a:xfrm flipH="1">
            <a:off x="2247900" y="4114800"/>
            <a:ext cx="457200" cy="685800"/>
          </a:xfrm>
          <a:prstGeom prst="straightConnector1">
            <a:avLst/>
          </a:prstGeom>
          <a:solidFill>
            <a:schemeClr val="accent1"/>
          </a:solidFill>
          <a:ln w="31750" cap="flat" cmpd="sng" algn="ctr">
            <a:solidFill>
              <a:schemeClr val="bg1"/>
            </a:solidFill>
            <a:prstDash val="solid"/>
            <a:round/>
            <a:headEnd type="none" w="med" len="med"/>
            <a:tailEnd type="arrow"/>
          </a:ln>
          <a:effectLst/>
        </p:spPr>
      </p:cxnSp>
      <p:cxnSp>
        <p:nvCxnSpPr>
          <p:cNvPr id="6" name="Straight Arrow Connector 5"/>
          <p:cNvCxnSpPr/>
          <p:nvPr/>
        </p:nvCxnSpPr>
        <p:spPr bwMode="auto">
          <a:xfrm flipH="1">
            <a:off x="6591300" y="2209800"/>
            <a:ext cx="304800" cy="685800"/>
          </a:xfrm>
          <a:prstGeom prst="straightConnector1">
            <a:avLst/>
          </a:prstGeom>
          <a:solidFill>
            <a:schemeClr val="accent1"/>
          </a:solidFill>
          <a:ln w="31750" cap="flat" cmpd="sng" algn="ctr">
            <a:solidFill>
              <a:schemeClr val="bg1"/>
            </a:solidFill>
            <a:prstDash val="solid"/>
            <a:round/>
            <a:headEnd type="none" w="med" len="med"/>
            <a:tailEnd type="arrow"/>
          </a:ln>
          <a:effectLst/>
        </p:spPr>
      </p:cxnSp>
    </p:spTree>
    <p:extLst>
      <p:ext uri="{BB962C8B-B14F-4D97-AF65-F5344CB8AC3E}">
        <p14:creationId xmlns:p14="http://schemas.microsoft.com/office/powerpoint/2010/main" val="2061978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4350" y="274638"/>
            <a:ext cx="9258300" cy="944562"/>
          </a:xfrm>
        </p:spPr>
        <p:txBody>
          <a:bodyPr/>
          <a:lstStyle/>
          <a:p>
            <a:r>
              <a:rPr lang="en-US" dirty="0"/>
              <a:t>Case 2 – </a:t>
            </a:r>
            <a:r>
              <a:rPr lang="en-US" sz="1800" b="0" dirty="0"/>
              <a:t>A negative stress echo.   The LV becomes smaller and more vigorous between rest and immediately post-exercise.</a:t>
            </a:r>
          </a:p>
        </p:txBody>
      </p:sp>
      <p:sp>
        <p:nvSpPr>
          <p:cNvPr id="3" name="Text Placeholder 2"/>
          <p:cNvSpPr>
            <a:spLocks noGrp="1"/>
          </p:cNvSpPr>
          <p:nvPr>
            <p:ph type="body" idx="1"/>
          </p:nvPr>
        </p:nvSpPr>
        <p:spPr/>
        <p:txBody>
          <a:bodyPr/>
          <a:lstStyle/>
          <a:p>
            <a:r>
              <a:rPr lang="en-US" dirty="0"/>
              <a:t>Short axis view</a:t>
            </a:r>
          </a:p>
          <a:p>
            <a:r>
              <a:rPr lang="en-US" dirty="0"/>
              <a:t>          Rest	        Post-exercise</a:t>
            </a:r>
          </a:p>
        </p:txBody>
      </p:sp>
      <p:sp>
        <p:nvSpPr>
          <p:cNvPr id="5" name="Text Placeholder 4"/>
          <p:cNvSpPr>
            <a:spLocks noGrp="1"/>
          </p:cNvSpPr>
          <p:nvPr>
            <p:ph type="body" sz="quarter" idx="3"/>
          </p:nvPr>
        </p:nvSpPr>
        <p:spPr/>
        <p:txBody>
          <a:bodyPr/>
          <a:lstStyle/>
          <a:p>
            <a:r>
              <a:rPr lang="en-US" dirty="0"/>
              <a:t>Apical 4 Chamber view</a:t>
            </a:r>
          </a:p>
          <a:p>
            <a:r>
              <a:rPr lang="en-US" dirty="0"/>
              <a:t>	Rest	        Post-exercise</a:t>
            </a:r>
          </a:p>
        </p:txBody>
      </p:sp>
      <p:pic>
        <p:nvPicPr>
          <p:cNvPr id="6" name="Sequoia Nl SE parasternals.avi">
            <a:hlinkClick r:id="" action="ppaction://media"/>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7"/>
          <a:stretch>
            <a:fillRect/>
          </a:stretch>
        </p:blipFill>
        <p:spPr>
          <a:xfrm>
            <a:off x="514350" y="2351088"/>
            <a:ext cx="4545013" cy="3598862"/>
          </a:xfrm>
        </p:spPr>
      </p:pic>
      <p:pic>
        <p:nvPicPr>
          <p:cNvPr id="10" name="Sequoia Nl SE apicals.avi">
            <a:hlinkClick r:id="" action="ppaction://media"/>
          </p:cNvPr>
          <p:cNvPicPr>
            <a:picLocks noGrp="1" noChangeAspect="1"/>
          </p:cNvPicPr>
          <p:nvPr>
            <p:ph sz="quarter" idx="4"/>
            <a:videoFile r:link="rId4"/>
            <p:extLst>
              <p:ext uri="{DAA4B4D4-6D71-4841-9C94-3DE7FCFB9230}">
                <p14:media xmlns:p14="http://schemas.microsoft.com/office/powerpoint/2010/main" r:embed="rId3"/>
              </p:ext>
            </p:extLst>
          </p:nvPr>
        </p:nvPicPr>
        <p:blipFill>
          <a:blip r:embed="rId8"/>
          <a:stretch>
            <a:fillRect/>
          </a:stretch>
        </p:blipFill>
        <p:spPr>
          <a:xfrm>
            <a:off x="5226050" y="2351088"/>
            <a:ext cx="4546600" cy="3598862"/>
          </a:xfrm>
        </p:spPr>
      </p:pic>
    </p:spTree>
    <p:extLst>
      <p:ext uri="{BB962C8B-B14F-4D97-AF65-F5344CB8AC3E}">
        <p14:creationId xmlns:p14="http://schemas.microsoft.com/office/powerpoint/2010/main" val="2531267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8" fill="hold"/>
                                        <p:tgtEl>
                                          <p:spTgt spid="6"/>
                                        </p:tgtEl>
                                      </p:cBhvr>
                                    </p:cmd>
                                  </p:childTnLst>
                                </p:cTn>
                              </p:par>
                            </p:childTnLst>
                          </p:cTn>
                        </p:par>
                        <p:par>
                          <p:cTn id="7" fill="hold">
                            <p:stCondLst>
                              <p:cond delay="818"/>
                            </p:stCondLst>
                            <p:childTnLst>
                              <p:par>
                                <p:cTn id="8" presetID="1" presetClass="mediacall" presetSubtype="0" fill="hold" nodeType="afterEffect">
                                  <p:stCondLst>
                                    <p:cond delay="0"/>
                                  </p:stCondLst>
                                  <p:childTnLst>
                                    <p:cmd type="call" cmd="playFrom(0.0)">
                                      <p:cBhvr>
                                        <p:cTn id="9" dur="818"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repeatCount="indefinite" fill="hold" display="0">
                  <p:stCondLst>
                    <p:cond delay="indefinite"/>
                  </p:stCondLst>
                </p:cTn>
                <p:tgtEl>
                  <p:spTgt spid="6"/>
                </p:tgtEl>
              </p:cMediaNode>
            </p:video>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6"/>
                                        </p:tgtEl>
                                      </p:cBhvr>
                                    </p:cmd>
                                  </p:childTnLst>
                                </p:cTn>
                              </p:par>
                            </p:childTnLst>
                          </p:cTn>
                        </p:par>
                      </p:childTnLst>
                    </p:cTn>
                  </p:par>
                </p:childTnLst>
              </p:cTn>
              <p:nextCondLst>
                <p:cond evt="onClick" delay="0">
                  <p:tgtEl>
                    <p:spTgt spid="6"/>
                  </p:tgtEl>
                </p:cond>
              </p:nextCondLst>
            </p:seq>
            <p:video>
              <p:cMediaNode vol="80000">
                <p:cTn id="16" repeatCount="indefinite" fill="hold" display="0">
                  <p:stCondLst>
                    <p:cond delay="indefinite"/>
                  </p:stCondLst>
                </p:cTn>
                <p:tgtEl>
                  <p:spTgt spid="10"/>
                </p:tgtEl>
              </p:cMediaNode>
            </p:video>
            <p:seq concurrent="1" nextAc="seek">
              <p:cTn id="17" restart="whenNotActive" fill="hold" evtFilter="cancelBubble" nodeType="interactiveSeq">
                <p:stCondLst>
                  <p:cond evt="onClick" delay="0">
                    <p:tgtEl>
                      <p:spTgt spid="10"/>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LAD (SC) compressed.avi">
            <a:hlinkClick r:id="" action="ppaction://media"/>
          </p:cNvPr>
          <p:cNvPicPr>
            <a:picLocks noGrp="1" noChangeAspect="1"/>
          </p:cNvPicPr>
          <p:nvPr>
            <p:ph sz="quarter" idx="4"/>
            <a:videoFile r:link="rId2"/>
            <p:extLst>
              <p:ext uri="{DAA4B4D4-6D71-4841-9C94-3DE7FCFB9230}">
                <p14:media xmlns:p14="http://schemas.microsoft.com/office/powerpoint/2010/main" r:embed="rId1"/>
              </p:ext>
            </p:extLst>
          </p:nvPr>
        </p:nvPicPr>
        <p:blipFill>
          <a:blip r:embed="rId7"/>
          <a:stretch>
            <a:fillRect/>
          </a:stretch>
        </p:blipFill>
        <p:spPr>
          <a:xfrm>
            <a:off x="5226050" y="2444750"/>
            <a:ext cx="4546600" cy="3409950"/>
          </a:xfrm>
        </p:spPr>
      </p:pic>
      <p:pic>
        <p:nvPicPr>
          <p:cNvPr id="4" name="++ LAD (SC) LAX compressed.avi">
            <a:hlinkClick r:id="" action="ppaction://media"/>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8"/>
          <a:stretch>
            <a:fillRect/>
          </a:stretch>
        </p:blipFill>
        <p:spPr>
          <a:xfrm>
            <a:off x="514350" y="2446338"/>
            <a:ext cx="4545013" cy="3408362"/>
          </a:xfrm>
        </p:spPr>
      </p:pic>
      <p:sp>
        <p:nvSpPr>
          <p:cNvPr id="3" name="Title 2"/>
          <p:cNvSpPr>
            <a:spLocks noGrp="1"/>
          </p:cNvSpPr>
          <p:nvPr>
            <p:ph type="title"/>
          </p:nvPr>
        </p:nvSpPr>
        <p:spPr/>
        <p:txBody>
          <a:bodyPr/>
          <a:lstStyle/>
          <a:p>
            <a:r>
              <a:rPr lang="en-US" dirty="0"/>
              <a:t>Back to Case </a:t>
            </a:r>
            <a:r>
              <a:rPr lang="en-US" b="0" dirty="0"/>
              <a:t>1 – </a:t>
            </a:r>
            <a:r>
              <a:rPr lang="en-US" sz="2000" b="0" dirty="0"/>
              <a:t>Markedly positive stress echo in LAD territory.  The LV </a:t>
            </a:r>
            <a:r>
              <a:rPr lang="en-US" sz="2000" b="0" dirty="0">
                <a:solidFill>
                  <a:srgbClr val="FFFF00"/>
                </a:solidFill>
              </a:rPr>
              <a:t>dilated</a:t>
            </a:r>
            <a:r>
              <a:rPr lang="en-US" sz="2000" b="0" dirty="0"/>
              <a:t> after exercise, became less vigorous, and the septum and apex became hypo- to akinetic (arrows).</a:t>
            </a:r>
          </a:p>
        </p:txBody>
      </p:sp>
      <p:sp>
        <p:nvSpPr>
          <p:cNvPr id="9" name="Text Placeholder 8"/>
          <p:cNvSpPr>
            <a:spLocks noGrp="1"/>
          </p:cNvSpPr>
          <p:nvPr>
            <p:ph type="body" idx="1"/>
          </p:nvPr>
        </p:nvSpPr>
        <p:spPr/>
        <p:txBody>
          <a:bodyPr/>
          <a:lstStyle/>
          <a:p>
            <a:r>
              <a:rPr lang="en-US" dirty="0"/>
              <a:t>             Rest            Post-exercise</a:t>
            </a:r>
          </a:p>
        </p:txBody>
      </p:sp>
      <p:sp>
        <p:nvSpPr>
          <p:cNvPr id="10" name="Text Placeholder 9"/>
          <p:cNvSpPr>
            <a:spLocks noGrp="1"/>
          </p:cNvSpPr>
          <p:nvPr>
            <p:ph type="body" sz="quarter" idx="3"/>
          </p:nvPr>
        </p:nvSpPr>
        <p:spPr/>
        <p:txBody>
          <a:bodyPr/>
          <a:lstStyle/>
          <a:p>
            <a:r>
              <a:rPr lang="en-US" dirty="0"/>
              <a:t>           Rest             Post-exercise</a:t>
            </a:r>
          </a:p>
        </p:txBody>
      </p:sp>
      <p:cxnSp>
        <p:nvCxnSpPr>
          <p:cNvPr id="12" name="Straight Arrow Connector 11"/>
          <p:cNvCxnSpPr/>
          <p:nvPr/>
        </p:nvCxnSpPr>
        <p:spPr bwMode="auto">
          <a:xfrm flipV="1">
            <a:off x="3619500" y="3048000"/>
            <a:ext cx="152400" cy="228600"/>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cxnSp>
        <p:nvCxnSpPr>
          <p:cNvPr id="14" name="Straight Arrow Connector 13"/>
          <p:cNvCxnSpPr/>
          <p:nvPr/>
        </p:nvCxnSpPr>
        <p:spPr bwMode="auto">
          <a:xfrm flipH="1" flipV="1">
            <a:off x="3695700" y="4743450"/>
            <a:ext cx="228600" cy="209550"/>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cxnSp>
        <p:nvCxnSpPr>
          <p:cNvPr id="16" name="Straight Arrow Connector 15"/>
          <p:cNvCxnSpPr/>
          <p:nvPr/>
        </p:nvCxnSpPr>
        <p:spPr bwMode="auto">
          <a:xfrm flipV="1">
            <a:off x="3924300" y="4648200"/>
            <a:ext cx="152400" cy="304800"/>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cxnSp>
        <p:nvCxnSpPr>
          <p:cNvPr id="18" name="Straight Arrow Connector 17"/>
          <p:cNvCxnSpPr/>
          <p:nvPr/>
        </p:nvCxnSpPr>
        <p:spPr bwMode="auto">
          <a:xfrm flipH="1" flipV="1">
            <a:off x="8572500" y="2952750"/>
            <a:ext cx="259080" cy="209550"/>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cxnSp>
        <p:nvCxnSpPr>
          <p:cNvPr id="21" name="Straight Arrow Connector 20"/>
          <p:cNvCxnSpPr/>
          <p:nvPr/>
        </p:nvCxnSpPr>
        <p:spPr bwMode="auto">
          <a:xfrm flipH="1" flipV="1">
            <a:off x="8572500" y="4648200"/>
            <a:ext cx="320040" cy="190500"/>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cxnSp>
        <p:nvCxnSpPr>
          <p:cNvPr id="22" name="Straight Arrow Connector 21"/>
          <p:cNvCxnSpPr/>
          <p:nvPr/>
        </p:nvCxnSpPr>
        <p:spPr bwMode="auto">
          <a:xfrm flipH="1" flipV="1">
            <a:off x="8686800" y="4447032"/>
            <a:ext cx="190500" cy="353568"/>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spTree>
    <p:extLst>
      <p:ext uri="{BB962C8B-B14F-4D97-AF65-F5344CB8AC3E}">
        <p14:creationId xmlns:p14="http://schemas.microsoft.com/office/powerpoint/2010/main" val="4236317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8" fill="hold"/>
                                        <p:tgtEl>
                                          <p:spTgt spid="4"/>
                                        </p:tgtEl>
                                      </p:cBhvr>
                                    </p:cmd>
                                  </p:childTnLst>
                                </p:cTn>
                              </p:par>
                            </p:childTnLst>
                          </p:cTn>
                        </p:par>
                        <p:par>
                          <p:cTn id="7" fill="hold">
                            <p:stCondLst>
                              <p:cond delay="758"/>
                            </p:stCondLst>
                            <p:childTnLst>
                              <p:par>
                                <p:cTn id="8" presetID="1" presetClass="mediacall" presetSubtype="0" fill="hold" nodeType="afterEffect">
                                  <p:stCondLst>
                                    <p:cond delay="0"/>
                                  </p:stCondLst>
                                  <p:childTnLst>
                                    <p:cmd type="call" cmd="playFrom(0.0)">
                                      <p:cBhvr>
                                        <p:cTn id="9" dur="769"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repeatCount="indefinite"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video>
              <p:cMediaNode vol="80000">
                <p:cTn id="16" repeatCount="indefinite" fill="hold" display="0">
                  <p:stCondLst>
                    <p:cond delay="indefinite"/>
                  </p:stCondLst>
                </p:cTn>
                <p:tgtEl>
                  <p:spTgt spid="8"/>
                </p:tgtEl>
              </p:cMediaNode>
            </p:video>
            <p:seq concurrent="1" nextAc="seek">
              <p:cTn id="17" restart="whenNotActive" fill="hold" evtFilter="cancelBubble" nodeType="interactiveSeq">
                <p:stCondLst>
                  <p:cond evt="onClick" delay="0">
                    <p:tgtEl>
                      <p:spTgt spid="8"/>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 y="152400"/>
            <a:ext cx="9772650" cy="1219200"/>
          </a:xfrm>
        </p:spPr>
        <p:txBody>
          <a:bodyPr/>
          <a:lstStyle/>
          <a:p>
            <a:r>
              <a:rPr lang="en-US" dirty="0"/>
              <a:t>Case 4 </a:t>
            </a:r>
            <a:r>
              <a:rPr lang="en-US" b="0" dirty="0"/>
              <a:t>– </a:t>
            </a:r>
            <a:r>
              <a:rPr lang="en-US" sz="1800" b="0" dirty="0"/>
              <a:t>Defect seen in horizontal long axis view (top 2 rows are HLA post-stress and recovery) and short axis views (bottom 2 rows).  The defect is present at both stages of the study, a partly fixed defect consistent with an infarct plus ischemia. Normally rows A and B of a view should be filled in uniformly and match in appearance.</a:t>
            </a:r>
          </a:p>
        </p:txBody>
      </p:sp>
      <p:sp>
        <p:nvSpPr>
          <p:cNvPr id="3" name="Content Placeholder 2"/>
          <p:cNvSpPr>
            <a:spLocks noGrp="1"/>
          </p:cNvSpPr>
          <p:nvPr>
            <p:ph sz="half" idx="1"/>
          </p:nvPr>
        </p:nvSpPr>
        <p:spPr>
          <a:xfrm>
            <a:off x="271463" y="1981200"/>
            <a:ext cx="4802187" cy="3733800"/>
          </a:xfrm>
        </p:spPr>
        <p:txBody>
          <a:bodyPr/>
          <a:lstStyle/>
          <a:p>
            <a:r>
              <a:rPr lang="en-US" sz="2000" dirty="0"/>
              <a:t>65 year old man</a:t>
            </a:r>
          </a:p>
          <a:p>
            <a:r>
              <a:rPr lang="en-US" sz="2000" dirty="0"/>
              <a:t>Smoker</a:t>
            </a:r>
          </a:p>
          <a:p>
            <a:r>
              <a:rPr lang="en-US" sz="2000" dirty="0"/>
              <a:t>Diabetes</a:t>
            </a:r>
          </a:p>
          <a:p>
            <a:r>
              <a:rPr lang="en-US" sz="2000" dirty="0"/>
              <a:t>Hypertension</a:t>
            </a:r>
          </a:p>
          <a:p>
            <a:r>
              <a:rPr lang="en-US" sz="2000" dirty="0"/>
              <a:t>Mixed dyslipidemia</a:t>
            </a:r>
          </a:p>
        </p:txBody>
      </p:sp>
      <p:pic>
        <p:nvPicPr>
          <p:cNvPr id="5" name="Content Placeholder 4"/>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3627298" y="1524000"/>
            <a:ext cx="5707202" cy="4335860"/>
          </a:xfrm>
        </p:spPr>
      </p:pic>
      <p:cxnSp>
        <p:nvCxnSpPr>
          <p:cNvPr id="7" name="Straight Arrow Connector 6"/>
          <p:cNvCxnSpPr/>
          <p:nvPr/>
        </p:nvCxnSpPr>
        <p:spPr bwMode="auto">
          <a:xfrm flipV="1">
            <a:off x="5600700" y="2711196"/>
            <a:ext cx="228600" cy="228600"/>
          </a:xfrm>
          <a:prstGeom prst="straightConnector1">
            <a:avLst/>
          </a:prstGeom>
          <a:solidFill>
            <a:schemeClr val="accent1"/>
          </a:solidFill>
          <a:ln w="28575" cap="flat" cmpd="sng" algn="ctr">
            <a:solidFill>
              <a:srgbClr val="FFFF00"/>
            </a:solidFill>
            <a:prstDash val="solid"/>
            <a:round/>
            <a:headEnd type="none" w="med" len="med"/>
            <a:tailEnd type="arrow"/>
          </a:ln>
          <a:effectLst/>
        </p:spPr>
      </p:cxnSp>
      <p:cxnSp>
        <p:nvCxnSpPr>
          <p:cNvPr id="8" name="Straight Arrow Connector 7"/>
          <p:cNvCxnSpPr/>
          <p:nvPr/>
        </p:nvCxnSpPr>
        <p:spPr bwMode="auto">
          <a:xfrm flipV="1">
            <a:off x="6690004" y="4944080"/>
            <a:ext cx="228600" cy="228600"/>
          </a:xfrm>
          <a:prstGeom prst="straightConnector1">
            <a:avLst/>
          </a:prstGeom>
          <a:solidFill>
            <a:schemeClr val="accent1"/>
          </a:solidFill>
          <a:ln w="28575" cap="flat" cmpd="sng" algn="ctr">
            <a:solidFill>
              <a:srgbClr val="FF0000"/>
            </a:solidFill>
            <a:prstDash val="solid"/>
            <a:round/>
            <a:headEnd type="none" w="med" len="med"/>
            <a:tailEnd type="arrow"/>
          </a:ln>
          <a:effectLst/>
        </p:spPr>
      </p:cxnSp>
      <p:cxnSp>
        <p:nvCxnSpPr>
          <p:cNvPr id="9" name="Straight Arrow Connector 8"/>
          <p:cNvCxnSpPr/>
          <p:nvPr/>
        </p:nvCxnSpPr>
        <p:spPr bwMode="auto">
          <a:xfrm flipV="1">
            <a:off x="6654135" y="5569480"/>
            <a:ext cx="228600" cy="228600"/>
          </a:xfrm>
          <a:prstGeom prst="straightConnector1">
            <a:avLst/>
          </a:prstGeom>
          <a:solidFill>
            <a:schemeClr val="accent1"/>
          </a:solidFill>
          <a:ln w="28575" cap="flat" cmpd="sng" algn="ctr">
            <a:solidFill>
              <a:srgbClr val="FFFF00"/>
            </a:solidFill>
            <a:prstDash val="solid"/>
            <a:round/>
            <a:headEnd type="none" w="med" len="med"/>
            <a:tailEnd type="arrow"/>
          </a:ln>
          <a:effectLst/>
        </p:spPr>
      </p:cxnSp>
      <p:cxnSp>
        <p:nvCxnSpPr>
          <p:cNvPr id="10" name="Straight Arrow Connector 9"/>
          <p:cNvCxnSpPr/>
          <p:nvPr/>
        </p:nvCxnSpPr>
        <p:spPr bwMode="auto">
          <a:xfrm flipV="1">
            <a:off x="5626372" y="2048480"/>
            <a:ext cx="228600" cy="228600"/>
          </a:xfrm>
          <a:prstGeom prst="straightConnector1">
            <a:avLst/>
          </a:prstGeom>
          <a:solidFill>
            <a:schemeClr val="accent1"/>
          </a:solidFill>
          <a:ln w="28575" cap="flat" cmpd="sng" algn="ctr">
            <a:solidFill>
              <a:srgbClr val="FF0000"/>
            </a:solidFill>
            <a:prstDash val="solid"/>
            <a:round/>
            <a:headEnd type="none" w="med" len="med"/>
            <a:tailEnd type="arrow"/>
          </a:ln>
          <a:effectLst/>
        </p:spPr>
      </p:cxnSp>
    </p:spTree>
    <p:extLst>
      <p:ext uri="{BB962C8B-B14F-4D97-AF65-F5344CB8AC3E}">
        <p14:creationId xmlns:p14="http://schemas.microsoft.com/office/powerpoint/2010/main" val="470328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57175" y="215900"/>
            <a:ext cx="9772650" cy="1003300"/>
          </a:xfrm>
        </p:spPr>
        <p:txBody>
          <a:bodyPr/>
          <a:lstStyle/>
          <a:p>
            <a:r>
              <a:rPr lang="en-US" dirty="0"/>
              <a:t>Case </a:t>
            </a:r>
            <a:r>
              <a:rPr lang="en-US" b="0" dirty="0"/>
              <a:t>5 - </a:t>
            </a:r>
            <a:r>
              <a:rPr lang="en-US" sz="2000" b="0" dirty="0"/>
              <a:t>Lateral wall and apical defect seen in rows labelled “A” (immediate post stress), but not rows labelled “B” (4 hour recovery images).  Complete reperfusion suggests an ischemia lesion.</a:t>
            </a:r>
          </a:p>
        </p:txBody>
      </p:sp>
      <p:sp>
        <p:nvSpPr>
          <p:cNvPr id="4" name="Content Placeholder 3"/>
          <p:cNvSpPr>
            <a:spLocks noGrp="1"/>
          </p:cNvSpPr>
          <p:nvPr>
            <p:ph sz="half" idx="1"/>
          </p:nvPr>
        </p:nvSpPr>
        <p:spPr>
          <a:xfrm>
            <a:off x="271463" y="1752600"/>
            <a:ext cx="4802187" cy="3962400"/>
          </a:xfrm>
        </p:spPr>
        <p:txBody>
          <a:bodyPr/>
          <a:lstStyle/>
          <a:p>
            <a:r>
              <a:rPr lang="en-US" sz="2000" dirty="0"/>
              <a:t>43 year old woman</a:t>
            </a:r>
          </a:p>
          <a:p>
            <a:r>
              <a:rPr lang="en-US" sz="2000" dirty="0"/>
              <a:t>Diabetes x 10 years</a:t>
            </a:r>
          </a:p>
          <a:p>
            <a:r>
              <a:rPr lang="en-US" sz="2000" dirty="0"/>
              <a:t>Elevated LDL cholesterol</a:t>
            </a:r>
          </a:p>
          <a:p>
            <a:r>
              <a:rPr lang="en-US" sz="2000" dirty="0"/>
              <a:t>Repaired coarctation as a child</a:t>
            </a:r>
          </a:p>
          <a:p>
            <a:r>
              <a:rPr lang="en-US" sz="2000" dirty="0"/>
              <a:t>Persistent HTN</a:t>
            </a:r>
          </a:p>
        </p:txBody>
      </p:sp>
      <p:pic>
        <p:nvPicPr>
          <p:cNvPr id="8" name="Content Placeholder 7" descr="Screen Clipping"/>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165526" y="1219200"/>
            <a:ext cx="5905944" cy="4491473"/>
          </a:xfrm>
        </p:spPr>
      </p:pic>
      <p:cxnSp>
        <p:nvCxnSpPr>
          <p:cNvPr id="10" name="Straight Arrow Connector 9"/>
          <p:cNvCxnSpPr/>
          <p:nvPr/>
        </p:nvCxnSpPr>
        <p:spPr bwMode="auto">
          <a:xfrm flipH="1">
            <a:off x="7734300" y="1066800"/>
            <a:ext cx="304800" cy="533400"/>
          </a:xfrm>
          <a:prstGeom prst="straightConnector1">
            <a:avLst/>
          </a:prstGeom>
          <a:solidFill>
            <a:schemeClr val="accent1"/>
          </a:solidFill>
          <a:ln w="28575" cap="flat" cmpd="sng" algn="ctr">
            <a:solidFill>
              <a:srgbClr val="FFFF00"/>
            </a:solidFill>
            <a:prstDash val="solid"/>
            <a:round/>
            <a:headEnd type="none" w="med" len="med"/>
            <a:tailEnd type="arrow"/>
          </a:ln>
          <a:effectLst/>
        </p:spPr>
      </p:cxnSp>
      <p:cxnSp>
        <p:nvCxnSpPr>
          <p:cNvPr id="11" name="Straight Arrow Connector 10"/>
          <p:cNvCxnSpPr/>
          <p:nvPr/>
        </p:nvCxnSpPr>
        <p:spPr bwMode="auto">
          <a:xfrm flipH="1">
            <a:off x="7699248" y="4038600"/>
            <a:ext cx="304800" cy="533400"/>
          </a:xfrm>
          <a:prstGeom prst="straightConnector1">
            <a:avLst/>
          </a:prstGeom>
          <a:solidFill>
            <a:schemeClr val="accent1"/>
          </a:solidFill>
          <a:ln w="28575" cap="flat" cmpd="sng" algn="ctr">
            <a:solidFill>
              <a:srgbClr val="FFFF00"/>
            </a:solidFill>
            <a:prstDash val="solid"/>
            <a:round/>
            <a:headEnd type="none" w="med" len="med"/>
            <a:tailEnd type="arrow"/>
          </a:ln>
          <a:effectLst/>
        </p:spPr>
      </p:cxnSp>
      <p:cxnSp>
        <p:nvCxnSpPr>
          <p:cNvPr id="12" name="Straight Arrow Connector 11"/>
          <p:cNvCxnSpPr/>
          <p:nvPr/>
        </p:nvCxnSpPr>
        <p:spPr bwMode="auto">
          <a:xfrm flipH="1">
            <a:off x="7699248" y="2459736"/>
            <a:ext cx="304800" cy="533400"/>
          </a:xfrm>
          <a:prstGeom prst="straightConnector1">
            <a:avLst/>
          </a:prstGeom>
          <a:solidFill>
            <a:schemeClr val="accent1"/>
          </a:solidFill>
          <a:ln w="28575" cap="flat" cmpd="sng" algn="ctr">
            <a:solidFill>
              <a:srgbClr val="FFFF00"/>
            </a:solidFill>
            <a:prstDash val="solid"/>
            <a:round/>
            <a:headEnd type="none" w="med" len="med"/>
            <a:tailEnd type="arrow"/>
          </a:ln>
          <a:effectLst/>
        </p:spPr>
      </p:cxnSp>
    </p:spTree>
    <p:extLst>
      <p:ext uri="{BB962C8B-B14F-4D97-AF65-F5344CB8AC3E}">
        <p14:creationId xmlns:p14="http://schemas.microsoft.com/office/powerpoint/2010/main" val="107512214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PSHVI">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PSHVI">
      <a:majorFont>
        <a:latin typeface="Arial"/>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8"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8" charset="0"/>
          </a:defRPr>
        </a:defPPr>
      </a:lstStyle>
    </a:lnDef>
  </a:objectDefaults>
  <a:extraClrSchemeLst>
    <a:extraClrScheme>
      <a:clrScheme name="PSHVI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SHVI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SHVI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SHVI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SHVI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SHVI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SHVI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SHVI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SHVI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SHVI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SHVI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SHVI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
    <a:dk1>
      <a:srgbClr val="808080"/>
    </a:dk1>
    <a:lt1>
      <a:srgbClr val="FFFFFF"/>
    </a:lt1>
    <a:dk2>
      <a:srgbClr val="0201FF"/>
    </a:dk2>
    <a:lt2>
      <a:srgbClr val="000000"/>
    </a:lt2>
    <a:accent1>
      <a:srgbClr val="BBE0E3"/>
    </a:accent1>
    <a:accent2>
      <a:srgbClr val="333399"/>
    </a:accent2>
    <a:accent3>
      <a:srgbClr val="AAAAFF"/>
    </a:accent3>
    <a:accent4>
      <a:srgbClr val="DADADA"/>
    </a:accent4>
    <a:accent5>
      <a:srgbClr val="DAEDEF"/>
    </a:accent5>
    <a:accent6>
      <a:srgbClr val="2D2D8A"/>
    </a:accent6>
    <a:hlink>
      <a:srgbClr val="009999"/>
    </a:hlink>
    <a:folHlink>
      <a:srgbClr val="99CC00"/>
    </a:folHlink>
  </a:clrScheme>
</a:themeOverride>
</file>

<file path=docProps/app.xml><?xml version="1.0" encoding="utf-8"?>
<Properties xmlns="http://schemas.openxmlformats.org/officeDocument/2006/extended-properties" xmlns:vt="http://schemas.openxmlformats.org/officeDocument/2006/docPropsVTypes">
  <Template>C:\Documents and Settings\wdavidson\Application Data\Microsoft\Templates\PSHVI.pot</Template>
  <TotalTime>1472215902</TotalTime>
  <Pages>11</Pages>
  <Words>739</Words>
  <Application>Microsoft Office PowerPoint</Application>
  <PresentationFormat>35mm Slides</PresentationFormat>
  <Paragraphs>47</Paragraphs>
  <Slides>10</Slides>
  <Notes>10</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Times</vt:lpstr>
      <vt:lpstr>Times New Roman</vt:lpstr>
      <vt:lpstr>PSHVI</vt:lpstr>
      <vt:lpstr>Stress Testing Examples</vt:lpstr>
      <vt:lpstr>Directions</vt:lpstr>
      <vt:lpstr>Case 1</vt:lpstr>
      <vt:lpstr>Case 1: Positive Exercise EKG Note deep, flat ST segment depressions in multiple leads, most classic in V4-V6. Patient only attained 6 minutes on a Bruce protocol. </vt:lpstr>
      <vt:lpstr>Same patient, 5 minutes into exercise. Note salvos of brief ischemic polymorphic ventricular tachycardia.</vt:lpstr>
      <vt:lpstr>Case 2 – A negative stress echo.   The LV becomes smaller and more vigorous between rest and immediately post-exercise.</vt:lpstr>
      <vt:lpstr>Back to Case 1 – Markedly positive stress echo in LAD territory.  The LV dilated after exercise, became less vigorous, and the septum and apex became hypo- to akinetic (arrows).</vt:lpstr>
      <vt:lpstr>Case 4 – Defect seen in horizontal long axis view (top 2 rows are HLA post-stress and recovery) and short axis views (bottom 2 rows).  The defect is present at both stages of the study, a partly fixed defect consistent with an infarct plus ischemia. Normally rows A and B of a view should be filled in uniformly and match in appearance.</vt:lpstr>
      <vt:lpstr>Case 5 - Lateral wall and apical defect seen in rows labelled “A” (immediate post stress), but not rows labelled “B” (4 hour recovery images).  Complete reperfusion suggests an ischemia lesion.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Congenital eart disease in the Adult</dc:title>
  <dc:subject>Adult Cong HD</dc:subject>
  <dc:creator>WRD</dc:creator>
  <cp:keywords>Congenital Adult</cp:keywords>
  <dc:description>Lionheart talk 6/1/95</dc:description>
  <cp:lastModifiedBy>Lankford, Ed</cp:lastModifiedBy>
  <cp:revision>92</cp:revision>
  <cp:lastPrinted>1601-01-01T00:00:00Z</cp:lastPrinted>
  <dcterms:created xsi:type="dcterms:W3CDTF">1995-05-19T14:46:42Z</dcterms:created>
  <dcterms:modified xsi:type="dcterms:W3CDTF">2024-11-13T02:53:24Z</dcterms:modified>
</cp:coreProperties>
</file>

<file path=docProps/thumbnail.jpeg>
</file>